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409" r:id="rId3"/>
    <p:sldId id="410" r:id="rId4"/>
    <p:sldId id="411" r:id="rId5"/>
    <p:sldId id="421" r:id="rId6"/>
    <p:sldId id="412" r:id="rId7"/>
    <p:sldId id="413" r:id="rId8"/>
    <p:sldId id="414" r:id="rId9"/>
    <p:sldId id="415" r:id="rId10"/>
    <p:sldId id="422" r:id="rId11"/>
    <p:sldId id="416" r:id="rId12"/>
    <p:sldId id="417" r:id="rId13"/>
    <p:sldId id="418" r:id="rId14"/>
    <p:sldId id="419" r:id="rId15"/>
    <p:sldId id="423" r:id="rId16"/>
    <p:sldId id="42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a:lnSpc>
                <a:spcPct val="130000"/>
              </a:lnSpc>
              <a:buFont typeface="Wingdings" panose="05000000000000000000" pitchFamily="2" charset="2"/>
              <a:buChar char="l"/>
              <a:defRPr spc="150" baseline="0">
                <a:solidFill>
                  <a:schemeClr val="tx1">
                    <a:lumMod val="65000"/>
                    <a:lumOff val="35000"/>
                  </a:schemeClr>
                </a:solidFill>
              </a:defRPr>
            </a:lvl1pPr>
            <a:lvl2pPr marL="685800" indent="-228600">
              <a:lnSpc>
                <a:spcPct val="130000"/>
              </a:lnSpc>
              <a:buFont typeface="Wingdings" panose="05000000000000000000" pitchFamily="2" charset="2"/>
              <a:buChar char="l"/>
              <a:defRPr spc="150" baseline="0">
                <a:solidFill>
                  <a:schemeClr val="tx1">
                    <a:lumMod val="65000"/>
                    <a:lumOff val="35000"/>
                  </a:schemeClr>
                </a:solidFill>
              </a:defRPr>
            </a:lvl2pPr>
            <a:lvl3pPr marL="1143000" indent="-228600">
              <a:lnSpc>
                <a:spcPct val="130000"/>
              </a:lnSpc>
              <a:buFont typeface="Wingdings" panose="05000000000000000000" pitchFamily="2" charset="2"/>
              <a:buChar char="l"/>
              <a:defRPr spc="150" baseline="0">
                <a:solidFill>
                  <a:schemeClr val="tx1">
                    <a:lumMod val="65000"/>
                    <a:lumOff val="35000"/>
                  </a:schemeClr>
                </a:solidFill>
              </a:defRPr>
            </a:lvl3pPr>
            <a:lvl4pPr marL="1600200" indent="-228600">
              <a:lnSpc>
                <a:spcPct val="130000"/>
              </a:lnSpc>
              <a:buFont typeface="Wingdings" panose="05000000000000000000" pitchFamily="2" charset="2"/>
              <a:buChar char="l"/>
              <a:defRPr spc="150" baseline="0">
                <a:solidFill>
                  <a:schemeClr val="tx1">
                    <a:lumMod val="65000"/>
                    <a:lumOff val="35000"/>
                  </a:schemeClr>
                </a:solidFill>
              </a:defRPr>
            </a:lvl4pPr>
            <a:lvl5pPr marL="2057400" indent="-228600">
              <a:lnSpc>
                <a:spcPct val="130000"/>
              </a:lnSpc>
              <a:buFont typeface="Wingdings" panose="05000000000000000000" pitchFamily="2" charset="2"/>
              <a:buChar char="l"/>
              <a:defRPr spc="15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4pPr>
            <a:lvl5pPr>
              <a:lnSpc>
                <a:spcPct val="13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1264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4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stStyle>
          <a:p>
            <a:pPr lvl="0"/>
            <a:r>
              <a:rPr dirty="0">
                <a:sym typeface="+mn-ea"/>
              </a:rPr>
              <a:t>单击此处编辑文本</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hasCustomPrompt="1"/>
            <p:custDataLst>
              <p:tags r:id="rId3"/>
            </p:custDataLst>
          </p:nvPr>
        </p:nvSpPr>
        <p:spPr>
          <a:xfrm>
            <a:off x="914400" y="914400"/>
            <a:ext cx="9169200" cy="5029200"/>
          </a:xfrm>
        </p:spPr>
        <p:txBody>
          <a:bodyPr vert="eaVert" lIns="46800" tIns="46800" rIns="46800" bIns="46800"/>
          <a:lstStyle>
            <a:lvl1pPr indent="0" eaLnBrk="1" fontAlgn="auto" latinLnBrk="0" hangingPunct="1">
              <a:lnSpc>
                <a:spcPct val="160000"/>
              </a:lnSpc>
              <a:spcAft>
                <a:spcPts val="1600"/>
              </a:spcAft>
              <a:buNone/>
              <a:defRPr spc="300" baseline="0">
                <a:solidFill>
                  <a:schemeClr val="tx1">
                    <a:lumMod val="65000"/>
                    <a:lumOff val="35000"/>
                  </a:schemeClr>
                </a:solidFill>
              </a:defRPr>
            </a:lvl1pPr>
            <a:lvl2pPr indent="0" eaLnBrk="1" fontAlgn="auto" latinLnBrk="0" hangingPunct="1">
              <a:lnSpc>
                <a:spcPct val="160000"/>
              </a:lnSpc>
              <a:spcAft>
                <a:spcPts val="1600"/>
              </a:spcAft>
              <a:buNone/>
              <a:defRPr spc="300" baseline="0">
                <a:solidFill>
                  <a:schemeClr val="tx1">
                    <a:lumMod val="65000"/>
                    <a:lumOff val="35000"/>
                  </a:schemeClr>
                </a:solidFill>
              </a:defRPr>
            </a:lvl2pPr>
            <a:lvl3pPr indent="0" eaLnBrk="1" fontAlgn="auto" latinLnBrk="0" hangingPunct="1">
              <a:lnSpc>
                <a:spcPct val="160000"/>
              </a:lnSpc>
              <a:spcAft>
                <a:spcPts val="1600"/>
              </a:spcAft>
              <a:buNone/>
              <a:defRPr spc="300" baseline="0">
                <a:solidFill>
                  <a:schemeClr val="tx1">
                    <a:lumMod val="65000"/>
                    <a:lumOff val="35000"/>
                  </a:schemeClr>
                </a:solidFill>
              </a:defRPr>
            </a:lvl3pPr>
            <a:lvl4pPr indent="0" eaLnBrk="1" fontAlgn="auto" latinLnBrk="0" hangingPunct="1">
              <a:lnSpc>
                <a:spcPct val="160000"/>
              </a:lnSpc>
              <a:spcAft>
                <a:spcPts val="1600"/>
              </a:spcAft>
              <a:buNone/>
              <a:defRPr spc="300" baseline="0">
                <a:solidFill>
                  <a:schemeClr val="tx1">
                    <a:lumMod val="65000"/>
                    <a:lumOff val="35000"/>
                  </a:schemeClr>
                </a:solidFill>
              </a:defRPr>
            </a:lvl4pPr>
            <a:lvl5pPr indent="0" eaLnBrk="1" fontAlgn="auto" latinLnBrk="0" hangingPunct="1">
              <a:lnSpc>
                <a:spcPct val="160000"/>
              </a:lnSpc>
              <a:spcAft>
                <a:spcPts val="1600"/>
              </a:spcAft>
              <a:buNone/>
              <a:defRPr spc="300" baseline="0">
                <a:solidFill>
                  <a:schemeClr val="tx1">
                    <a:lumMod val="65000"/>
                    <a:lumOff val="35000"/>
                  </a:schemeClr>
                </a:solidFill>
              </a:defRPr>
            </a:lvl5pPr>
          </a:lstStyle>
          <a:p>
            <a:pPr lvl="0"/>
            <a:r>
              <a:rPr lang="zh-CN" altLang="en-US" dirty="0"/>
              <a:t>单击此处编辑文本</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648000"/>
          </a:xfrm>
          <a:prstGeom prst="rect">
            <a:avLst/>
          </a:prstGeom>
        </p:spPr>
        <p:txBody>
          <a:bodyPr vert="horz" lIns="101600" tIns="38100" rIns="76200" bIns="3810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515600"/>
            <a:ext cx="10969200" cy="473688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4.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6.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9.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0.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p:txBody>
          <a:bodyPr/>
          <a:p>
            <a:r>
              <a:rPr lang="zh-CN" altLang="zh-CN"/>
              <a:t>细胞信号转导</a:t>
            </a:r>
            <a:endParaRPr lang="zh-CN" altLang="zh-CN"/>
          </a:p>
        </p:txBody>
      </p:sp>
      <p:sp>
        <p:nvSpPr>
          <p:cNvPr id="3" name="副标题 2"/>
          <p:cNvSpPr>
            <a:spLocks noGrp="1"/>
          </p:cNvSpPr>
          <p:nvPr>
            <p:ph type="subTitle" idx="1"/>
            <p:custDataLst>
              <p:tags r:id="rId2"/>
            </p:custDataLst>
          </p:nvPr>
        </p:nvSpPr>
        <p:spPr/>
        <p:txBody>
          <a:bodyPr/>
          <a:p>
            <a:r>
              <a:rPr lang="zh-CN" altLang="en-US"/>
              <a:t>酶联受体</a:t>
            </a:r>
            <a:endParaRPr lang="zh-CN" alt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其他细胞因子受体信号通路</a:t>
            </a:r>
            <a:endParaRPr lang="zh-CN" altLang="en-US"/>
          </a:p>
        </p:txBody>
      </p:sp>
      <p:sp>
        <p:nvSpPr>
          <p:cNvPr id="3" name="内容占位符 2"/>
          <p:cNvSpPr>
            <a:spLocks noGrp="1"/>
          </p:cNvSpPr>
          <p:nvPr>
            <p:ph idx="1"/>
          </p:nvPr>
        </p:nvSpPr>
        <p:spPr>
          <a:xfrm>
            <a:off x="902970" y="1490345"/>
            <a:ext cx="5389880" cy="4759325"/>
          </a:xfrm>
        </p:spPr>
        <p:txBody>
          <a:bodyPr/>
          <a:p>
            <a:endParaRPr lang="zh-CN" altLang="en-US" sz="2000"/>
          </a:p>
          <a:p>
            <a:endParaRPr lang="zh-CN" altLang="en-US" sz="2400"/>
          </a:p>
          <a:p>
            <a:r>
              <a:rPr lang="zh-CN" altLang="en-US" sz="2400"/>
              <a:t>促红细胞生成素的信号通路</a:t>
            </a:r>
            <a:endParaRPr lang="zh-CN" altLang="en-US" sz="2400"/>
          </a:p>
          <a:p>
            <a:r>
              <a:rPr sz="2400"/>
              <a:t>细胞因子受体和特定类型的</a:t>
            </a:r>
            <a:r>
              <a:rPr lang="en-US" altLang="zh-CN" sz="2400"/>
              <a:t>STAT</a:t>
            </a:r>
            <a:r>
              <a:rPr sz="2400"/>
              <a:t>结合</a:t>
            </a:r>
            <a:endParaRPr sz="2400"/>
          </a:p>
          <a:p>
            <a:r>
              <a:rPr sz="2400"/>
              <a:t>例如：</a:t>
            </a:r>
            <a:r>
              <a:rPr lang="en-US" altLang="zh-CN" sz="2400"/>
              <a:t>Epo</a:t>
            </a:r>
            <a:r>
              <a:rPr sz="2400"/>
              <a:t>结合</a:t>
            </a:r>
            <a:r>
              <a:rPr lang="en-US" altLang="zh-CN" sz="2400"/>
              <a:t>STAT5</a:t>
            </a:r>
            <a:endParaRPr lang="en-US" altLang="zh-CN" sz="2400"/>
          </a:p>
          <a:p>
            <a:r>
              <a:rPr sz="2400"/>
              <a:t>干扰素</a:t>
            </a:r>
            <a:r>
              <a:rPr lang="en-US" altLang="zh-CN" sz="2400"/>
              <a:t>β</a:t>
            </a:r>
            <a:r>
              <a:rPr sz="2400"/>
              <a:t>结合</a:t>
            </a:r>
            <a:r>
              <a:rPr lang="en-US" altLang="zh-CN" sz="2400"/>
              <a:t>STAT1</a:t>
            </a:r>
            <a:endParaRPr lang="en-US" altLang="zh-CN" sz="2400"/>
          </a:p>
        </p:txBody>
      </p:sp>
      <p:pic>
        <p:nvPicPr>
          <p:cNvPr id="4" name="图片 3"/>
          <p:cNvPicPr>
            <a:picLocks noChangeAspect="1"/>
          </p:cNvPicPr>
          <p:nvPr/>
        </p:nvPicPr>
        <p:blipFill>
          <a:blip r:embed="rId1"/>
          <a:stretch>
            <a:fillRect/>
          </a:stretch>
        </p:blipFill>
        <p:spPr>
          <a:xfrm>
            <a:off x="6588760" y="1191895"/>
            <a:ext cx="4988560" cy="535559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受体丝氨酸</a:t>
            </a:r>
            <a:r>
              <a:rPr lang="en-US" altLang="zh-CN"/>
              <a:t>/</a:t>
            </a:r>
            <a:r>
              <a:t>苏氨酸蛋白激酶</a:t>
            </a:r>
          </a:p>
        </p:txBody>
      </p:sp>
      <p:sp>
        <p:nvSpPr>
          <p:cNvPr id="3" name="内容占位符 2"/>
          <p:cNvSpPr>
            <a:spLocks noGrp="1"/>
          </p:cNvSpPr>
          <p:nvPr>
            <p:ph idx="1"/>
          </p:nvPr>
        </p:nvSpPr>
        <p:spPr/>
        <p:txBody>
          <a:bodyPr>
            <a:normAutofit fontScale="90000" lnSpcReduction="20000"/>
          </a:bodyPr>
          <a:p>
            <a:r>
              <a:rPr lang="zh-CN" altLang="en-US" sz="2400"/>
              <a:t>我们以转化生长因子</a:t>
            </a:r>
            <a:r>
              <a:rPr lang="en-US" altLang="zh-CN" sz="2400"/>
              <a:t>β</a:t>
            </a:r>
            <a:r>
              <a:rPr sz="2400"/>
              <a:t>（</a:t>
            </a:r>
            <a:r>
              <a:rPr lang="en-US" altLang="zh-CN" sz="2400"/>
              <a:t>TGF-β</a:t>
            </a:r>
            <a:r>
              <a:rPr sz="2400"/>
              <a:t>）</a:t>
            </a:r>
            <a:r>
              <a:rPr lang="zh-CN" altLang="en-US" sz="2400"/>
              <a:t>的调控过程为例进行说明：</a:t>
            </a:r>
            <a:endParaRPr lang="zh-CN" altLang="en-US" sz="2400"/>
          </a:p>
          <a:p>
            <a:r>
              <a:rPr lang="en-US" altLang="zh-CN" sz="2400"/>
              <a:t>TGF-β</a:t>
            </a:r>
            <a:r>
              <a:rPr sz="2400"/>
              <a:t>是一种以非活性储存于细胞外基质的信号分子超家族，其家族丰富度高，覆盖细胞增殖、分化，创伤愈合、细胞外基质形成、胚胎发育、组织分化、骨重建、免疫调节、神经系统发育等生理过程。均需要酶联受体进行信号转导。</a:t>
            </a:r>
            <a:endParaRPr sz="2400"/>
          </a:p>
          <a:p>
            <a:endParaRPr sz="2400"/>
          </a:p>
          <a:p>
            <a:r>
              <a:rPr lang="en-US" altLang="zh-CN" sz="2400"/>
              <a:t>TGF-β</a:t>
            </a:r>
            <a:r>
              <a:rPr sz="2400"/>
              <a:t>受体结构较为多样，分为多肽</a:t>
            </a:r>
            <a:r>
              <a:rPr lang="en-US" altLang="zh-CN" sz="2400"/>
              <a:t>RI,RII,RIII</a:t>
            </a:r>
            <a:r>
              <a:rPr sz="2400"/>
              <a:t>，其中</a:t>
            </a:r>
            <a:r>
              <a:rPr lang="en-US" altLang="zh-CN" sz="2400"/>
              <a:t>RIII</a:t>
            </a:r>
            <a:r>
              <a:rPr sz="2400"/>
              <a:t>是招募</a:t>
            </a:r>
            <a:r>
              <a:rPr lang="en-US" altLang="zh-CN" sz="2400"/>
              <a:t>TGF-β</a:t>
            </a:r>
            <a:r>
              <a:rPr sz="2400"/>
              <a:t>的主要受体，其余两种主要直接参与信号转导，一般而言</a:t>
            </a:r>
            <a:r>
              <a:rPr lang="en-US" altLang="zh-CN" sz="2400"/>
              <a:t>RIII</a:t>
            </a:r>
            <a:r>
              <a:rPr sz="2400"/>
              <a:t>结合配体后会将配体转递给可以完成完成自磷酸化的</a:t>
            </a:r>
            <a:r>
              <a:rPr lang="en-US" altLang="zh-CN" sz="2400"/>
              <a:t>RII</a:t>
            </a:r>
            <a:r>
              <a:rPr sz="2400"/>
              <a:t>，个别细胞中</a:t>
            </a:r>
            <a:r>
              <a:rPr lang="en-US" altLang="zh-CN" sz="2400"/>
              <a:t>RII</a:t>
            </a:r>
            <a:r>
              <a:rPr sz="2400"/>
              <a:t>也可以直接结合</a:t>
            </a:r>
            <a:r>
              <a:rPr lang="en-US" altLang="zh-CN" sz="2400"/>
              <a:t>TGF-β</a:t>
            </a:r>
            <a:r>
              <a:rPr sz="2400"/>
              <a:t>。</a:t>
            </a:r>
            <a:r>
              <a:rPr lang="en-US" altLang="zh-CN" sz="2400"/>
              <a:t>RII</a:t>
            </a:r>
            <a:r>
              <a:rPr sz="2400"/>
              <a:t>可以通过对</a:t>
            </a:r>
            <a:r>
              <a:rPr lang="en-US" altLang="zh-CN" sz="2400"/>
              <a:t>RI</a:t>
            </a:r>
            <a:r>
              <a:rPr sz="2400"/>
              <a:t>胞内段的丝氨酸、苏氨酸残基进行募集和磷酸化，激活</a:t>
            </a:r>
            <a:r>
              <a:rPr lang="en-US" altLang="zh-CN" sz="2400"/>
              <a:t>RI</a:t>
            </a:r>
            <a:r>
              <a:rPr sz="2400"/>
              <a:t>活性。</a:t>
            </a:r>
            <a:endParaRPr sz="2400"/>
          </a:p>
          <a:p>
            <a:r>
              <a:rPr lang="en-US" altLang="zh-CN" sz="2400"/>
              <a:t>RII</a:t>
            </a:r>
            <a:r>
              <a:rPr sz="2400"/>
              <a:t>在进行自体磷酸化时也是催化相应的丝氨酸、苏氨酸残基，因此我们可以该类受体归为受体苏氨酸</a:t>
            </a:r>
            <a:r>
              <a:rPr lang="en-US" altLang="zh-CN" sz="2400"/>
              <a:t>/</a:t>
            </a:r>
            <a:r>
              <a:rPr sz="2400"/>
              <a:t>酪氨酸激酶。</a:t>
            </a:r>
            <a:endParaRPr sz="240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TGF-β-Smad</a:t>
            </a:r>
            <a:r>
              <a:t>信号通路</a:t>
            </a:r>
          </a:p>
        </p:txBody>
      </p:sp>
      <p:pic>
        <p:nvPicPr>
          <p:cNvPr id="4" name="内容占位符 3"/>
          <p:cNvPicPr>
            <a:picLocks noChangeAspect="1"/>
          </p:cNvPicPr>
          <p:nvPr>
            <p:ph idx="1"/>
          </p:nvPr>
        </p:nvPicPr>
        <p:blipFill>
          <a:blip r:embed="rId1"/>
          <a:stretch>
            <a:fillRect/>
          </a:stretch>
        </p:blipFill>
        <p:spPr>
          <a:xfrm>
            <a:off x="5629275" y="1405255"/>
            <a:ext cx="6252210" cy="4759325"/>
          </a:xfrm>
          <a:prstGeom prst="rect">
            <a:avLst/>
          </a:prstGeom>
        </p:spPr>
      </p:pic>
      <p:sp>
        <p:nvSpPr>
          <p:cNvPr id="5" name="文本框 4"/>
          <p:cNvSpPr txBox="1"/>
          <p:nvPr/>
        </p:nvSpPr>
        <p:spPr>
          <a:xfrm>
            <a:off x="608330" y="1597660"/>
            <a:ext cx="5121910" cy="5077460"/>
          </a:xfrm>
          <a:prstGeom prst="rect">
            <a:avLst/>
          </a:prstGeom>
          <a:noFill/>
        </p:spPr>
        <p:txBody>
          <a:bodyPr wrap="square" rtlCol="0">
            <a:spAutoFit/>
          </a:bodyPr>
          <a:p>
            <a:pPr fontAlgn="auto">
              <a:lnSpc>
                <a:spcPct val="150000"/>
              </a:lnSpc>
            </a:pPr>
            <a:r>
              <a:rPr lang="en-US" altLang="zh-CN"/>
              <a:t>Smad</a:t>
            </a:r>
            <a:r>
              <a:rPr lang="zh-CN" altLang="en-US"/>
              <a:t>蛋白是在线虫、果蝇、爪蟾、小鼠和人类中均有发现的</a:t>
            </a:r>
            <a:r>
              <a:rPr lang="en-US" altLang="zh-CN"/>
              <a:t>Sma</a:t>
            </a:r>
            <a:r>
              <a:rPr lang="zh-CN" altLang="en-US"/>
              <a:t>和</a:t>
            </a:r>
            <a:r>
              <a:rPr lang="en-US" altLang="zh-CN"/>
              <a:t>mad</a:t>
            </a:r>
            <a:r>
              <a:rPr lang="zh-CN" altLang="en-US"/>
              <a:t>蛋白的合称，也属于转录因子中的一类。</a:t>
            </a:r>
            <a:endParaRPr lang="zh-CN" altLang="en-US"/>
          </a:p>
          <a:p>
            <a:pPr fontAlgn="auto">
              <a:lnSpc>
                <a:spcPct val="150000"/>
              </a:lnSpc>
            </a:pPr>
            <a:r>
              <a:rPr lang="en-US" altLang="zh-CN"/>
              <a:t>Smad</a:t>
            </a:r>
            <a:r>
              <a:rPr lang="zh-CN" altLang="en-US"/>
              <a:t>转录因子根据在信号通路中的表现有以下分类：</a:t>
            </a:r>
            <a:endParaRPr lang="zh-CN" altLang="en-US"/>
          </a:p>
          <a:p>
            <a:pPr fontAlgn="auto">
              <a:lnSpc>
                <a:spcPct val="150000"/>
              </a:lnSpc>
            </a:pPr>
            <a:r>
              <a:rPr lang="en-US" altLang="zh-CN"/>
              <a:t>1.R-Smad</a:t>
            </a:r>
            <a:r>
              <a:rPr lang="zh-CN" altLang="en-US"/>
              <a:t>：包括</a:t>
            </a:r>
            <a:r>
              <a:rPr lang="en-US" altLang="zh-CN"/>
              <a:t>Smad2,Smad3m,</a:t>
            </a:r>
            <a:r>
              <a:rPr lang="zh-CN" altLang="en-US"/>
              <a:t>是</a:t>
            </a:r>
            <a:r>
              <a:rPr lang="en-US" altLang="zh-CN"/>
              <a:t>RI</a:t>
            </a:r>
            <a:r>
              <a:rPr lang="zh-CN" altLang="en-US"/>
              <a:t>受体激酶的直接底物。</a:t>
            </a:r>
            <a:endParaRPr lang="zh-CN" altLang="en-US"/>
          </a:p>
          <a:p>
            <a:pPr fontAlgn="auto">
              <a:lnSpc>
                <a:spcPct val="150000"/>
              </a:lnSpc>
            </a:pPr>
            <a:r>
              <a:rPr lang="en-US" altLang="zh-CN"/>
              <a:t>2.co-Smad</a:t>
            </a:r>
            <a:r>
              <a:rPr lang="zh-CN" altLang="en-US"/>
              <a:t>：即</a:t>
            </a:r>
            <a:r>
              <a:rPr lang="en-US" altLang="zh-CN"/>
              <a:t>Smad4</a:t>
            </a:r>
            <a:r>
              <a:rPr lang="zh-CN" altLang="en-US"/>
              <a:t>，与</a:t>
            </a:r>
            <a:r>
              <a:rPr lang="en-US" altLang="zh-CN"/>
              <a:t>R-Smad</a:t>
            </a:r>
            <a:r>
              <a:rPr lang="zh-CN" altLang="en-US"/>
              <a:t>形成复合物进行共同转运</a:t>
            </a:r>
            <a:endParaRPr lang="zh-CN" altLang="en-US"/>
          </a:p>
          <a:p>
            <a:pPr fontAlgn="auto">
              <a:lnSpc>
                <a:spcPct val="150000"/>
              </a:lnSpc>
            </a:pPr>
            <a:r>
              <a:rPr lang="en-US" altLang="zh-CN"/>
              <a:t>3.I-Smad</a:t>
            </a:r>
            <a:r>
              <a:rPr lang="zh-CN" altLang="en-US"/>
              <a:t>：抑制性</a:t>
            </a:r>
            <a:r>
              <a:rPr lang="en-US" altLang="zh-CN"/>
              <a:t>/</a:t>
            </a:r>
            <a:r>
              <a:rPr lang="zh-CN" altLang="en-US"/>
              <a:t>拮抗性</a:t>
            </a:r>
            <a:r>
              <a:rPr lang="en-US" altLang="zh-CN"/>
              <a:t>Smad</a:t>
            </a:r>
            <a:r>
              <a:rPr lang="zh-CN" altLang="en-US"/>
              <a:t>，也称为</a:t>
            </a:r>
            <a:r>
              <a:rPr lang="en-US" altLang="zh-CN"/>
              <a:t>imp-β</a:t>
            </a:r>
            <a:r>
              <a:rPr lang="zh-CN" altLang="en-US"/>
              <a:t>，在结合其他转录因子前，抑制</a:t>
            </a:r>
            <a:r>
              <a:rPr lang="en-US" altLang="zh-CN"/>
              <a:t>R-mad</a:t>
            </a:r>
            <a:r>
              <a:rPr lang="zh-CN" altLang="en-US"/>
              <a:t>的核定位信号</a:t>
            </a:r>
            <a:endParaRPr lang="zh-CN" altLang="en-US"/>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t>复合的酶联受体信号通路举例</a:t>
            </a:r>
            <a:endParaRPr lang="zh-CN" altLang="en-US"/>
          </a:p>
        </p:txBody>
      </p:sp>
      <p:sp>
        <p:nvSpPr>
          <p:cNvPr id="3" name="内容占位符 2"/>
          <p:cNvSpPr>
            <a:spLocks noGrp="1"/>
          </p:cNvSpPr>
          <p:nvPr>
            <p:ph idx="1"/>
          </p:nvPr>
        </p:nvSpPr>
        <p:spPr/>
        <p:txBody>
          <a:bodyPr>
            <a:normAutofit/>
          </a:bodyPr>
          <a:p>
            <a:r>
              <a:rPr lang="en-US" altLang="zh-CN" sz="2400"/>
              <a:t>PI3K-PKB</a:t>
            </a:r>
            <a:r>
              <a:rPr sz="2400"/>
              <a:t>（</a:t>
            </a:r>
            <a:r>
              <a:rPr lang="en-US" altLang="zh-CN" sz="2400"/>
              <a:t>Akt</a:t>
            </a:r>
            <a:r>
              <a:rPr sz="2400"/>
              <a:t>）信号通路</a:t>
            </a:r>
            <a:endParaRPr sz="2400"/>
          </a:p>
          <a:p>
            <a:endParaRPr sz="2400"/>
          </a:p>
          <a:p>
            <a:r>
              <a:rPr sz="2400"/>
              <a:t>磷脂酰</a:t>
            </a:r>
            <a:r>
              <a:rPr lang="en-US" altLang="zh-CN" sz="2400"/>
              <a:t>-3-</a:t>
            </a:r>
            <a:r>
              <a:rPr sz="2400"/>
              <a:t>肌醇激酶（</a:t>
            </a:r>
            <a:r>
              <a:rPr lang="en-US" altLang="zh-CN" sz="2400"/>
              <a:t>PI</a:t>
            </a:r>
            <a:r>
              <a:rPr lang="en-US" altLang="zh-CN" sz="2400" baseline="-25000"/>
              <a:t>3</a:t>
            </a:r>
            <a:r>
              <a:rPr lang="en-US" altLang="zh-CN" sz="2400"/>
              <a:t>K</a:t>
            </a:r>
            <a:r>
              <a:rPr sz="2400"/>
              <a:t>）同时具有丝氨酸</a:t>
            </a:r>
            <a:r>
              <a:rPr lang="en-US" altLang="zh-CN" sz="2400"/>
              <a:t>/</a:t>
            </a:r>
            <a:r>
              <a:rPr sz="2400"/>
              <a:t>苏氨酸激酶活性和磷脂酰肌醇激酶活性，同时又依赖于</a:t>
            </a:r>
            <a:r>
              <a:rPr lang="en-US" altLang="zh-CN" sz="2400"/>
              <a:t>RTK</a:t>
            </a:r>
            <a:r>
              <a:rPr sz="2400"/>
              <a:t>或细胞因子受体活化产生的磷酸酪氨酸残基，来作为</a:t>
            </a:r>
            <a:r>
              <a:rPr lang="en-US" altLang="zh-CN" sz="2400"/>
              <a:t>PI3K</a:t>
            </a:r>
            <a:r>
              <a:rPr sz="2400"/>
              <a:t>在膜上的锚定位点。</a:t>
            </a:r>
            <a:r>
              <a:rPr lang="en-US" altLang="zh-CN" sz="2400"/>
              <a:t>RTK</a:t>
            </a:r>
            <a:r>
              <a:rPr sz="2400"/>
              <a:t>或细胞因子受体结合配体后，</a:t>
            </a:r>
            <a:r>
              <a:rPr lang="en-US" altLang="zh-CN" sz="2400"/>
              <a:t>PI</a:t>
            </a:r>
            <a:r>
              <a:rPr lang="en-US" altLang="zh-CN" sz="2400" baseline="-25000"/>
              <a:t>3</a:t>
            </a:r>
            <a:r>
              <a:rPr lang="en-US" altLang="zh-CN" sz="2400"/>
              <a:t>K</a:t>
            </a:r>
            <a:r>
              <a:rPr sz="2400"/>
              <a:t>结合到磷酸酪氨酸残基发挥作用，通过对膜上</a:t>
            </a:r>
            <a:r>
              <a:rPr lang="en-US" altLang="zh-CN" sz="2400"/>
              <a:t>PIP</a:t>
            </a:r>
            <a:r>
              <a:rPr sz="2400"/>
              <a:t>的催化，生成</a:t>
            </a:r>
            <a:r>
              <a:rPr lang="en-US" altLang="zh-CN" sz="2400"/>
              <a:t>PIP</a:t>
            </a:r>
            <a:r>
              <a:rPr lang="en-US" altLang="zh-CN" sz="2400" baseline="-25000"/>
              <a:t>2</a:t>
            </a:r>
            <a:r>
              <a:rPr lang="en-US" altLang="zh-CN" sz="2400"/>
              <a:t>,PIP</a:t>
            </a:r>
            <a:r>
              <a:rPr lang="en-US" altLang="zh-CN" sz="2400" baseline="-25000"/>
              <a:t>3</a:t>
            </a:r>
            <a:r>
              <a:rPr sz="2400"/>
              <a:t>，作为众多信号转导蛋白的锚定位点。</a:t>
            </a:r>
            <a:endParaRPr sz="2400"/>
          </a:p>
          <a:p/>
          <a:p>
            <a:endParaRPr lang="en-US" altLang="zh-CN"/>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a:sym typeface="+mn-ea"/>
              </a:rPr>
              <a:t>复合的酶联受体信号通路举例</a:t>
            </a:r>
            <a:br>
              <a:rPr lang="zh-CN" altLang="en-US"/>
            </a:br>
            <a:endParaRPr lang="zh-CN" altLang="en-US"/>
          </a:p>
        </p:txBody>
      </p:sp>
      <p:sp>
        <p:nvSpPr>
          <p:cNvPr id="3" name="内容占位符 2"/>
          <p:cNvSpPr>
            <a:spLocks noGrp="1"/>
          </p:cNvSpPr>
          <p:nvPr>
            <p:ph idx="1"/>
          </p:nvPr>
        </p:nvSpPr>
        <p:spPr/>
        <p:txBody>
          <a:bodyPr/>
          <a:p>
            <a:r>
              <a:rPr sz="2400">
                <a:sym typeface="+mn-ea"/>
              </a:rPr>
              <a:t>蛋白激酶</a:t>
            </a:r>
            <a:r>
              <a:rPr lang="en-US" altLang="zh-CN" sz="2400">
                <a:sym typeface="+mn-ea"/>
              </a:rPr>
              <a:t>B</a:t>
            </a:r>
            <a:r>
              <a:rPr sz="2400">
                <a:sym typeface="+mn-ea"/>
              </a:rPr>
              <a:t>（</a:t>
            </a:r>
            <a:r>
              <a:rPr lang="en-US" altLang="zh-CN" sz="2400">
                <a:sym typeface="+mn-ea"/>
              </a:rPr>
              <a:t>PKB</a:t>
            </a:r>
            <a:r>
              <a:rPr sz="2400">
                <a:sym typeface="+mn-ea"/>
              </a:rPr>
              <a:t>），和我们之前学习过的蛋白激酶</a:t>
            </a:r>
            <a:r>
              <a:rPr lang="en-US" altLang="zh-CN" sz="2400">
                <a:sym typeface="+mn-ea"/>
              </a:rPr>
              <a:t>A\C</a:t>
            </a:r>
            <a:r>
              <a:rPr sz="2400">
                <a:sym typeface="+mn-ea"/>
              </a:rPr>
              <a:t>（</a:t>
            </a:r>
            <a:r>
              <a:rPr lang="en-US" altLang="zh-CN" sz="2400">
                <a:sym typeface="+mn-ea"/>
              </a:rPr>
              <a:t>PKA\PKC</a:t>
            </a:r>
            <a:r>
              <a:rPr sz="2400">
                <a:sym typeface="+mn-ea"/>
              </a:rPr>
              <a:t>）同源性很高，也被称为</a:t>
            </a:r>
            <a:r>
              <a:rPr lang="en-US" altLang="zh-CN" sz="2400">
                <a:sym typeface="+mn-ea"/>
              </a:rPr>
              <a:t>PKA/PKC</a:t>
            </a:r>
            <a:r>
              <a:rPr sz="2400">
                <a:sym typeface="+mn-ea"/>
              </a:rPr>
              <a:t>的相关激酶（</a:t>
            </a:r>
            <a:r>
              <a:rPr lang="en-US" altLang="zh-CN" sz="2400">
                <a:sym typeface="+mn-ea"/>
              </a:rPr>
              <a:t>Akt</a:t>
            </a:r>
            <a:r>
              <a:rPr sz="2400">
                <a:sym typeface="+mn-ea"/>
              </a:rPr>
              <a:t>）在结合通过</a:t>
            </a:r>
            <a:r>
              <a:rPr lang="en-US" altLang="zh-CN" sz="2400">
                <a:sym typeface="+mn-ea"/>
              </a:rPr>
              <a:t>PI3K</a:t>
            </a:r>
            <a:r>
              <a:rPr sz="2400">
                <a:sym typeface="+mn-ea"/>
              </a:rPr>
              <a:t>生成的锚定位点后，借助另外两种蛋白激酶</a:t>
            </a:r>
            <a:r>
              <a:rPr lang="en-US" altLang="zh-CN" sz="2400">
                <a:sym typeface="+mn-ea"/>
              </a:rPr>
              <a:t>PKD1</a:t>
            </a:r>
            <a:r>
              <a:rPr sz="2400">
                <a:sym typeface="+mn-ea"/>
              </a:rPr>
              <a:t>（丝氨酸激酶活性）和</a:t>
            </a:r>
            <a:r>
              <a:rPr lang="en-US" altLang="zh-CN" sz="2400">
                <a:sym typeface="+mn-ea"/>
              </a:rPr>
              <a:t>PKD2</a:t>
            </a:r>
            <a:r>
              <a:rPr sz="2400">
                <a:sym typeface="+mn-ea"/>
              </a:rPr>
              <a:t>（</a:t>
            </a:r>
            <a:r>
              <a:rPr sz="2400">
                <a:solidFill>
                  <a:srgbClr val="FF0000"/>
                </a:solidFill>
                <a:sym typeface="+mn-ea"/>
              </a:rPr>
              <a:t>通常为</a:t>
            </a:r>
            <a:r>
              <a:rPr lang="en-US" altLang="zh-CN" sz="2400">
                <a:solidFill>
                  <a:srgbClr val="FF0000"/>
                </a:solidFill>
                <a:sym typeface="+mn-ea"/>
              </a:rPr>
              <a:t>mTOR</a:t>
            </a:r>
            <a:r>
              <a:rPr sz="2400">
                <a:sym typeface="+mn-ea"/>
              </a:rPr>
              <a:t>，丝氨酸</a:t>
            </a:r>
            <a:r>
              <a:rPr lang="en-US" altLang="zh-CN" sz="2400">
                <a:sym typeface="+mn-ea"/>
              </a:rPr>
              <a:t>/</a:t>
            </a:r>
            <a:r>
              <a:rPr sz="2400">
                <a:sym typeface="+mn-ea"/>
              </a:rPr>
              <a:t>苏氨酸激酶活性），对自身的两个重要位点的丝氨酸</a:t>
            </a:r>
            <a:r>
              <a:rPr lang="en-US" altLang="zh-CN" sz="2400">
                <a:sym typeface="+mn-ea"/>
              </a:rPr>
              <a:t>/</a:t>
            </a:r>
            <a:r>
              <a:rPr sz="2400">
                <a:sym typeface="+mn-ea"/>
              </a:rPr>
              <a:t>苏氨酸残基进行磷酸化，随后从膜上脱落下来，在细胞中执行非常广泛细胞效应。</a:t>
            </a:r>
            <a:endParaRPr lang="en-US" altLang="zh-CN" sz="2400"/>
          </a:p>
          <a:p>
            <a:endParaRPr lang="zh-CN" altLang="en-US" sz="2400"/>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11575" y="202635"/>
            <a:ext cx="10969200" cy="705600"/>
          </a:xfrm>
        </p:spPr>
        <p:txBody>
          <a:bodyPr/>
          <a:p>
            <a:r>
              <a:rPr lang="en-US" altLang="zh-CN"/>
              <a:t>PI3K-PKB</a:t>
            </a:r>
            <a:r>
              <a:t>通路</a:t>
            </a:r>
          </a:p>
        </p:txBody>
      </p:sp>
      <p:pic>
        <p:nvPicPr>
          <p:cNvPr id="4" name="内容占位符 3"/>
          <p:cNvPicPr>
            <a:picLocks noChangeAspect="1"/>
          </p:cNvPicPr>
          <p:nvPr>
            <p:ph idx="1"/>
          </p:nvPr>
        </p:nvPicPr>
        <p:blipFill>
          <a:blip r:embed="rId1">
            <a:lum bright="-12000"/>
          </a:blip>
          <a:stretch>
            <a:fillRect/>
          </a:stretch>
        </p:blipFill>
        <p:spPr>
          <a:xfrm>
            <a:off x="2045335" y="908050"/>
            <a:ext cx="8100695" cy="5542280"/>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酶联受体的概念与基本类型</a:t>
            </a:r>
            <a:endParaRPr lang="zh-CN" altLang="en-US"/>
          </a:p>
        </p:txBody>
      </p:sp>
      <p:sp>
        <p:nvSpPr>
          <p:cNvPr id="3" name="内容占位符 2"/>
          <p:cNvSpPr>
            <a:spLocks noGrp="1"/>
          </p:cNvSpPr>
          <p:nvPr>
            <p:ph idx="1"/>
          </p:nvPr>
        </p:nvSpPr>
        <p:spPr/>
        <p:txBody>
          <a:bodyPr>
            <a:normAutofit fontScale="90000" lnSpcReduction="20000"/>
          </a:bodyPr>
          <a:p>
            <a:r>
              <a:rPr lang="zh-CN" altLang="en-US" sz="2800"/>
              <a:t>酶联受体是指，与酶连接的细胞表面受体，均为跨膜蛋白，当配体和受体结合即激活受体胞内段的酶活性</a:t>
            </a:r>
            <a:endParaRPr lang="zh-CN" altLang="en-US" sz="2800"/>
          </a:p>
          <a:p>
            <a:r>
              <a:rPr lang="zh-CN" altLang="en-US" sz="2800"/>
              <a:t>习惯以</a:t>
            </a:r>
            <a:r>
              <a:rPr lang="en-US" altLang="zh-CN" sz="2800"/>
              <a:t>“</a:t>
            </a:r>
            <a:r>
              <a:rPr lang="zh-CN" altLang="en-US" sz="2800"/>
              <a:t>受体</a:t>
            </a:r>
            <a:r>
              <a:rPr lang="en-US" altLang="zh-CN" sz="2800"/>
              <a:t>X</a:t>
            </a:r>
            <a:r>
              <a:rPr sz="2800"/>
              <a:t>酶</a:t>
            </a:r>
            <a:r>
              <a:rPr lang="en-US" altLang="zh-CN" sz="2800"/>
              <a:t>”</a:t>
            </a:r>
            <a:r>
              <a:rPr sz="2800"/>
              <a:t>、</a:t>
            </a:r>
            <a:r>
              <a:rPr lang="en-US" altLang="zh-CN" sz="2800"/>
              <a:t>“X</a:t>
            </a:r>
            <a:r>
              <a:rPr sz="2800"/>
              <a:t>酶联受体</a:t>
            </a:r>
            <a:r>
              <a:rPr lang="en-US" altLang="zh-CN" sz="2800"/>
              <a:t>”</a:t>
            </a:r>
            <a:r>
              <a:rPr sz="2800"/>
              <a:t>来命名，目前的研究</a:t>
            </a:r>
            <a:r>
              <a:rPr lang="zh-CN" altLang="en-US" sz="2800"/>
              <a:t>至少涉及有以下五种类型：</a:t>
            </a:r>
            <a:endParaRPr lang="zh-CN" altLang="en-US" sz="2800"/>
          </a:p>
          <a:p>
            <a:r>
              <a:rPr lang="en-US" altLang="zh-CN" sz="2800"/>
              <a:t>1.</a:t>
            </a:r>
            <a:r>
              <a:rPr sz="2800">
                <a:solidFill>
                  <a:srgbClr val="FF0000"/>
                </a:solidFill>
              </a:rPr>
              <a:t>受体酪氨酸激酶</a:t>
            </a:r>
            <a:endParaRPr sz="2800">
              <a:solidFill>
                <a:srgbClr val="FF0000"/>
              </a:solidFill>
            </a:endParaRPr>
          </a:p>
          <a:p>
            <a:r>
              <a:rPr lang="en-US" altLang="zh-CN" sz="2800"/>
              <a:t>2.</a:t>
            </a:r>
            <a:r>
              <a:rPr sz="2800">
                <a:solidFill>
                  <a:srgbClr val="FF0000"/>
                </a:solidFill>
              </a:rPr>
              <a:t>受体丝氨酸</a:t>
            </a:r>
            <a:r>
              <a:rPr lang="en-US" altLang="zh-CN" sz="2800">
                <a:solidFill>
                  <a:srgbClr val="FF0000"/>
                </a:solidFill>
              </a:rPr>
              <a:t>/</a:t>
            </a:r>
            <a:r>
              <a:rPr sz="2800">
                <a:solidFill>
                  <a:srgbClr val="FF0000"/>
                </a:solidFill>
              </a:rPr>
              <a:t>苏氨酸激酶</a:t>
            </a:r>
            <a:endParaRPr sz="2800">
              <a:solidFill>
                <a:srgbClr val="FF0000"/>
              </a:solidFill>
            </a:endParaRPr>
          </a:p>
          <a:p>
            <a:r>
              <a:rPr lang="en-US" altLang="zh-CN" sz="2800"/>
              <a:t>3.</a:t>
            </a:r>
            <a:r>
              <a:rPr sz="2800"/>
              <a:t>受体鸟苷酸环化酶</a:t>
            </a:r>
            <a:endParaRPr sz="2800"/>
          </a:p>
          <a:p>
            <a:r>
              <a:rPr lang="en-US" altLang="zh-CN" sz="2800"/>
              <a:t>4.</a:t>
            </a:r>
            <a:r>
              <a:rPr sz="2800"/>
              <a:t>受体酪氨酸磷酸酯酶</a:t>
            </a:r>
            <a:endParaRPr sz="2800"/>
          </a:p>
          <a:p>
            <a:r>
              <a:rPr lang="en-US" altLang="zh-CN" sz="2800"/>
              <a:t>5.</a:t>
            </a:r>
            <a:r>
              <a:rPr sz="2800">
                <a:solidFill>
                  <a:srgbClr val="FF0000"/>
                </a:solidFill>
              </a:rPr>
              <a:t>酪氨酸蛋白激酶联受体（细胞因子受体）</a:t>
            </a:r>
            <a:endParaRPr sz="2800">
              <a:solidFill>
                <a:srgbClr val="FF0000"/>
              </a:solidFill>
            </a:endParaRPr>
          </a:p>
          <a:p/>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受体酪氨酸激酶（</a:t>
            </a:r>
            <a:r>
              <a:rPr lang="en-US" altLang="zh-CN"/>
              <a:t>RTK</a:t>
            </a:r>
            <a:r>
              <a:rPr lang="zh-CN" altLang="en-US"/>
              <a:t>）</a:t>
            </a:r>
            <a:endParaRPr lang="zh-CN" altLang="en-US"/>
          </a:p>
        </p:txBody>
      </p:sp>
      <p:sp>
        <p:nvSpPr>
          <p:cNvPr id="3" name="内容占位符 2"/>
          <p:cNvSpPr>
            <a:spLocks noGrp="1"/>
          </p:cNvSpPr>
          <p:nvPr>
            <p:ph idx="1"/>
          </p:nvPr>
        </p:nvSpPr>
        <p:spPr/>
        <p:txBody>
          <a:bodyPr/>
          <a:p>
            <a:pPr algn="l">
              <a:buClrTx/>
              <a:buSzTx/>
            </a:pPr>
            <a:r>
              <a:rPr lang="en-US" altLang="zh-CN" sz="2400"/>
              <a:t>       </a:t>
            </a:r>
            <a:r>
              <a:rPr lang="zh-CN" altLang="en-US" sz="2400"/>
              <a:t>这是目前研究比较深入，类群较大的细胞表面受体家族，有的地方将其称为</a:t>
            </a:r>
            <a:r>
              <a:rPr lang="zh-CN" altLang="en-US" sz="2400">
                <a:solidFill>
                  <a:srgbClr val="FF0000"/>
                </a:solidFill>
              </a:rPr>
              <a:t>酪氨酸蛋白激酶受体，</a:t>
            </a:r>
            <a:r>
              <a:rPr lang="zh-CN" altLang="en-US" sz="2400"/>
              <a:t>需要和</a:t>
            </a:r>
            <a:r>
              <a:rPr lang="zh-CN" altLang="en-US" sz="2400">
                <a:solidFill>
                  <a:srgbClr val="FF0000"/>
                </a:solidFill>
              </a:rPr>
              <a:t>酪氨酸蛋白激酶联受体（细胞因子受体）</a:t>
            </a:r>
            <a:r>
              <a:rPr lang="zh-CN" altLang="en-US" sz="2400"/>
              <a:t>做好区分。</a:t>
            </a:r>
            <a:r>
              <a:rPr lang="en-US" altLang="zh-CN" sz="2400"/>
              <a:t>RTK</a:t>
            </a:r>
            <a:r>
              <a:rPr sz="2400"/>
              <a:t>涉及到的对应配体一般是可溶性的或膜结合的多肽和蛋白类激素，例如生长因子、胰岛素受体胰岛素样生长因子</a:t>
            </a:r>
            <a:r>
              <a:rPr lang="en-US" altLang="zh-CN" sz="2400"/>
              <a:t>(IGF</a:t>
            </a:r>
            <a:r>
              <a:rPr sz="2400"/>
              <a:t>）、神经生长因子（</a:t>
            </a:r>
            <a:r>
              <a:rPr lang="en-US" altLang="zh-CN" sz="2400"/>
              <a:t>NGF</a:t>
            </a:r>
            <a:r>
              <a:rPr sz="2400"/>
              <a:t>）、血管内皮生长因子（</a:t>
            </a:r>
            <a:r>
              <a:rPr lang="en-US" altLang="zh-CN" sz="2400"/>
              <a:t>VEGF</a:t>
            </a:r>
            <a:r>
              <a:rPr sz="2400"/>
              <a:t>）等。主要控制的生理功能为细胞的生长和分化，与代谢关系比较疏远。</a:t>
            </a:r>
            <a:endParaRPr sz="2400"/>
          </a:p>
          <a:p>
            <a:pPr algn="l">
              <a:buClrTx/>
              <a:buSzTx/>
            </a:pPr>
            <a:r>
              <a:rPr>
                <a:solidFill>
                  <a:schemeClr val="tx1"/>
                </a:solidFill>
              </a:rPr>
              <a:t> </a:t>
            </a:r>
            <a:r>
              <a:t>       </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chemeClr val="tx1"/>
                </a:solidFill>
                <a:sym typeface="+mn-ea"/>
              </a:rPr>
              <a:t>RTK</a:t>
            </a:r>
            <a:r>
              <a:rPr>
                <a:solidFill>
                  <a:schemeClr val="tx1"/>
                </a:solidFill>
                <a:sym typeface="+mn-ea"/>
              </a:rPr>
              <a:t>的激活：</a:t>
            </a:r>
            <a:endParaRPr lang="zh-CN" altLang="en-US"/>
          </a:p>
        </p:txBody>
      </p:sp>
      <p:sp>
        <p:nvSpPr>
          <p:cNvPr id="3" name="内容占位符 2"/>
          <p:cNvSpPr>
            <a:spLocks noGrp="1"/>
          </p:cNvSpPr>
          <p:nvPr>
            <p:ph idx="1"/>
          </p:nvPr>
        </p:nvSpPr>
        <p:spPr/>
        <p:txBody>
          <a:bodyPr>
            <a:normAutofit fontScale="90000" lnSpcReduction="20000"/>
          </a:bodyPr>
          <a:p>
            <a:pPr algn="l">
              <a:buClrTx/>
              <a:buSzTx/>
            </a:pPr>
            <a:r>
              <a:rPr sz="2400">
                <a:solidFill>
                  <a:schemeClr val="tx1"/>
                </a:solidFill>
                <a:sym typeface="+mn-ea"/>
              </a:rPr>
              <a:t>单体的酪氨酸激酶                    </a:t>
            </a:r>
            <a:endParaRPr sz="2400">
              <a:solidFill>
                <a:schemeClr val="tx1"/>
              </a:solidFill>
              <a:sym typeface="+mn-ea"/>
            </a:endParaRPr>
          </a:p>
          <a:p>
            <a:pPr algn="l">
              <a:buClrTx/>
              <a:buSzTx/>
            </a:pPr>
            <a:r>
              <a:rPr sz="2400">
                <a:solidFill>
                  <a:schemeClr val="tx1"/>
                </a:solidFill>
                <a:sym typeface="+mn-ea"/>
              </a:rPr>
              <a:t>结合配体（单体或二聚体）              </a:t>
            </a:r>
            <a:endParaRPr sz="2400">
              <a:solidFill>
                <a:schemeClr val="tx1"/>
              </a:solidFill>
              <a:sym typeface="+mn-ea"/>
            </a:endParaRPr>
          </a:p>
          <a:p>
            <a:pPr algn="l">
              <a:buClrTx/>
              <a:buSzTx/>
            </a:pPr>
            <a:r>
              <a:rPr sz="2400">
                <a:solidFill>
                  <a:schemeClr val="tx1"/>
                </a:solidFill>
                <a:sym typeface="+mn-ea"/>
              </a:rPr>
              <a:t>配体</a:t>
            </a:r>
            <a:r>
              <a:rPr lang="en-US" altLang="zh-CN" sz="2400">
                <a:solidFill>
                  <a:schemeClr val="tx1"/>
                </a:solidFill>
                <a:sym typeface="+mn-ea"/>
              </a:rPr>
              <a:t>-</a:t>
            </a:r>
            <a:r>
              <a:rPr sz="2400">
                <a:solidFill>
                  <a:schemeClr val="tx1"/>
                </a:solidFill>
                <a:sym typeface="+mn-ea"/>
              </a:rPr>
              <a:t>受体复合物二聚化</a:t>
            </a:r>
            <a:endParaRPr sz="2400">
              <a:solidFill>
                <a:schemeClr val="tx1"/>
              </a:solidFill>
            </a:endParaRPr>
          </a:p>
          <a:p>
            <a:pPr algn="l">
              <a:buClrTx/>
              <a:buSzTx/>
            </a:pPr>
            <a:r>
              <a:rPr sz="2400">
                <a:solidFill>
                  <a:schemeClr val="tx1"/>
                </a:solidFill>
                <a:sym typeface="+mn-ea"/>
              </a:rPr>
              <a:t>产生激酶活性                </a:t>
            </a:r>
            <a:endParaRPr sz="2400">
              <a:solidFill>
                <a:schemeClr val="tx1"/>
              </a:solidFill>
              <a:sym typeface="+mn-ea"/>
            </a:endParaRPr>
          </a:p>
          <a:p>
            <a:pPr algn="l">
              <a:buClrTx/>
              <a:buSzTx/>
            </a:pPr>
            <a:r>
              <a:rPr sz="2400">
                <a:solidFill>
                  <a:schemeClr val="tx1"/>
                </a:solidFill>
                <a:sym typeface="+mn-ea"/>
              </a:rPr>
              <a:t>二聚体酪氨酸残基磷酸化                </a:t>
            </a:r>
            <a:endParaRPr sz="2400">
              <a:solidFill>
                <a:schemeClr val="tx1"/>
              </a:solidFill>
              <a:sym typeface="+mn-ea"/>
            </a:endParaRPr>
          </a:p>
          <a:p>
            <a:pPr algn="l">
              <a:buClrTx/>
              <a:buSzTx/>
            </a:pPr>
            <a:r>
              <a:rPr sz="2400">
                <a:solidFill>
                  <a:schemeClr val="tx1"/>
                </a:solidFill>
                <a:sym typeface="+mn-ea"/>
              </a:rPr>
              <a:t> 细胞内信号蛋白结合磷酸酪氨酸残基 </a:t>
            </a:r>
            <a:endParaRPr sz="2400">
              <a:solidFill>
                <a:schemeClr val="tx1"/>
              </a:solidFill>
              <a:sym typeface="+mn-ea"/>
            </a:endParaRPr>
          </a:p>
          <a:p>
            <a:pPr algn="l">
              <a:buClrTx/>
              <a:buSzTx/>
            </a:pPr>
            <a:r>
              <a:rPr sz="2400">
                <a:sym typeface="+mn-ea"/>
              </a:rPr>
              <a:t>下游信号转导：</a:t>
            </a:r>
            <a:r>
              <a:rPr lang="en-US" altLang="zh-CN" sz="2400">
                <a:sym typeface="+mn-ea"/>
              </a:rPr>
              <a:t>G</a:t>
            </a:r>
            <a:r>
              <a:rPr sz="2400">
                <a:sym typeface="+mn-ea"/>
              </a:rPr>
              <a:t>蛋白的分子开关机制在</a:t>
            </a:r>
            <a:r>
              <a:rPr lang="en-US" altLang="zh-CN" sz="2400">
                <a:sym typeface="+mn-ea"/>
              </a:rPr>
              <a:t>RTK</a:t>
            </a:r>
            <a:r>
              <a:rPr sz="2400">
                <a:sym typeface="+mn-ea"/>
              </a:rPr>
              <a:t>下游信号转导中非常普遍、活跃，调控</a:t>
            </a:r>
            <a:r>
              <a:rPr lang="en-US" altLang="zh-CN" sz="2400">
                <a:sym typeface="+mn-ea"/>
              </a:rPr>
              <a:t>GTP</a:t>
            </a:r>
            <a:r>
              <a:rPr sz="2400">
                <a:sym typeface="+mn-ea"/>
              </a:rPr>
              <a:t>酶的胞质蛋白</a:t>
            </a:r>
            <a:r>
              <a:rPr lang="en-US" altLang="zh-CN" sz="2400">
                <a:sym typeface="+mn-ea"/>
              </a:rPr>
              <a:t>Ras</a:t>
            </a:r>
            <a:endParaRPr lang="zh-CN" altLang="en-US" sz="2400"/>
          </a:p>
          <a:p>
            <a:pPr algn="l">
              <a:buClrTx/>
              <a:buSzTx/>
            </a:pPr>
            <a:endParaRPr lang="zh-CN" altLang="en-US"/>
          </a:p>
          <a:p>
            <a:pPr algn="l">
              <a:buClrTx/>
              <a:buSzTx/>
            </a:pPr>
            <a:r>
              <a:rPr>
                <a:solidFill>
                  <a:schemeClr val="tx1"/>
                </a:solidFill>
                <a:sym typeface="+mn-ea"/>
              </a:rPr>
              <a:t>      </a:t>
            </a:r>
            <a:endParaRPr lang="zh-CN" alt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400" y="417900"/>
            <a:ext cx="10969200" cy="705600"/>
          </a:xfrm>
        </p:spPr>
        <p:txBody>
          <a:bodyPr/>
          <a:p>
            <a:r>
              <a:rPr lang="zh-CN" altLang="en-US"/>
              <a:t>从</a:t>
            </a:r>
            <a:r>
              <a:rPr lang="en-US" altLang="zh-CN"/>
              <a:t>RTK</a:t>
            </a:r>
            <a:r>
              <a:t>到</a:t>
            </a:r>
            <a:r>
              <a:rPr lang="en-US" altLang="zh-CN"/>
              <a:t>Ras</a:t>
            </a:r>
            <a:r>
              <a:t>的信号通路</a:t>
            </a:r>
          </a:p>
        </p:txBody>
      </p:sp>
      <p:pic>
        <p:nvPicPr>
          <p:cNvPr id="4" name="内容占位符 3"/>
          <p:cNvPicPr>
            <a:picLocks noChangeAspect="1"/>
          </p:cNvPicPr>
          <p:nvPr>
            <p:ph idx="1"/>
          </p:nvPr>
        </p:nvPicPr>
        <p:blipFill>
          <a:blip r:embed="rId1"/>
          <a:stretch>
            <a:fillRect/>
          </a:stretch>
        </p:blipFill>
        <p:spPr>
          <a:xfrm rot="16200000">
            <a:off x="4404995" y="-2667000"/>
            <a:ext cx="3375025" cy="12191365"/>
          </a:xfrm>
          <a:prstGeom prst="rect">
            <a:avLst/>
          </a:prstGeom>
        </p:spPr>
      </p:pic>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400" y="468065"/>
            <a:ext cx="10969200" cy="705600"/>
          </a:xfrm>
        </p:spPr>
        <p:txBody>
          <a:bodyPr/>
          <a:p>
            <a:r>
              <a:rPr lang="en-US" altLang="zh-CN"/>
              <a:t>Ras</a:t>
            </a:r>
            <a:r>
              <a:t>激活的</a:t>
            </a:r>
            <a:r>
              <a:rPr lang="en-US" altLang="zh-CN"/>
              <a:t>MAPK</a:t>
            </a:r>
            <a:r>
              <a:t>磷酸化级联反应</a:t>
            </a:r>
          </a:p>
        </p:txBody>
      </p:sp>
      <p:sp>
        <p:nvSpPr>
          <p:cNvPr id="3" name="内容占位符 2"/>
          <p:cNvSpPr>
            <a:spLocks noGrp="1"/>
          </p:cNvSpPr>
          <p:nvPr>
            <p:ph idx="1"/>
          </p:nvPr>
        </p:nvSpPr>
        <p:spPr>
          <a:xfrm>
            <a:off x="608330" y="1490345"/>
            <a:ext cx="5525770" cy="4759325"/>
          </a:xfrm>
        </p:spPr>
        <p:txBody>
          <a:bodyPr>
            <a:normAutofit fontScale="90000" lnSpcReduction="10000"/>
          </a:bodyPr>
          <a:p>
            <a:r>
              <a:rPr lang="zh-CN" altLang="en-US" sz="2400"/>
              <a:t>该反应也可以由其他信号蛋白激活，如：酪氨酸激酶</a:t>
            </a:r>
            <a:r>
              <a:rPr lang="en-US" altLang="zh-CN" sz="2400"/>
              <a:t>Src</a:t>
            </a:r>
            <a:r>
              <a:rPr sz="2400"/>
              <a:t>、蛋白激酶</a:t>
            </a:r>
            <a:r>
              <a:rPr lang="en-US" altLang="zh-CN" sz="2400"/>
              <a:t>C</a:t>
            </a:r>
            <a:r>
              <a:rPr sz="2400"/>
              <a:t>、蛋白激酶</a:t>
            </a:r>
            <a:r>
              <a:rPr lang="en-US" altLang="zh-CN" sz="2400"/>
              <a:t>B</a:t>
            </a:r>
            <a:r>
              <a:rPr sz="2400"/>
              <a:t>等，但</a:t>
            </a:r>
            <a:r>
              <a:rPr lang="en-US" altLang="zh-CN" sz="2400"/>
              <a:t>Ras</a:t>
            </a:r>
            <a:r>
              <a:rPr sz="2400"/>
              <a:t>激活时最为典型的。</a:t>
            </a:r>
            <a:endParaRPr sz="2400"/>
          </a:p>
          <a:p>
            <a:endParaRPr sz="2400"/>
          </a:p>
          <a:p>
            <a:r>
              <a:rPr sz="2400"/>
              <a:t>促分裂原活化蛋白激酶，</a:t>
            </a:r>
            <a:r>
              <a:rPr lang="en-US" altLang="zh-CN" sz="2400"/>
              <a:t>MAPK</a:t>
            </a:r>
            <a:r>
              <a:rPr sz="2400"/>
              <a:t>，我们上节课内容中在</a:t>
            </a:r>
            <a:r>
              <a:rPr lang="en-US" altLang="zh-CN" sz="2400"/>
              <a:t>DAG-PKC</a:t>
            </a:r>
            <a:r>
              <a:rPr sz="2400"/>
              <a:t>信号通路中也提到过，将其称为</a:t>
            </a:r>
            <a:r>
              <a:rPr lang="en-US" altLang="zh-CN" sz="2400"/>
              <a:t>MAP</a:t>
            </a:r>
            <a:r>
              <a:rPr sz="2400">
                <a:solidFill>
                  <a:srgbClr val="FF0000"/>
                </a:solidFill>
              </a:rPr>
              <a:t>激酶</a:t>
            </a:r>
            <a:r>
              <a:rPr sz="2400"/>
              <a:t>（</a:t>
            </a:r>
            <a:r>
              <a:rPr lang="en-US" altLang="zh-CN" sz="2400"/>
              <a:t>kinase</a:t>
            </a:r>
            <a:r>
              <a:rPr sz="2400"/>
              <a:t>），可以通过对转录因子和控制细胞周期、分化的特异性蛋白中的丝氨酸</a:t>
            </a:r>
            <a:r>
              <a:rPr lang="en-US" altLang="zh-CN" sz="2400"/>
              <a:t>/</a:t>
            </a:r>
            <a:r>
              <a:rPr sz="2400"/>
              <a:t>苏氨酸残基进行磷酸化，来修饰其活性</a:t>
            </a:r>
            <a:endParaRPr sz="2400"/>
          </a:p>
        </p:txBody>
      </p:sp>
      <p:pic>
        <p:nvPicPr>
          <p:cNvPr id="4" name="图片 3"/>
          <p:cNvPicPr>
            <a:picLocks noChangeAspect="1"/>
          </p:cNvPicPr>
          <p:nvPr/>
        </p:nvPicPr>
        <p:blipFill>
          <a:blip r:embed="rId1"/>
          <a:stretch>
            <a:fillRect/>
          </a:stretch>
        </p:blipFill>
        <p:spPr>
          <a:xfrm>
            <a:off x="6214110" y="1229360"/>
            <a:ext cx="5525770" cy="5281295"/>
          </a:xfrm>
          <a:prstGeom prst="rect">
            <a:avLst/>
          </a:prstGeom>
        </p:spPr>
      </p:pic>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细胞因子受体</a:t>
            </a:r>
            <a:endParaRPr lang="zh-CN" altLang="en-US"/>
          </a:p>
        </p:txBody>
      </p:sp>
      <p:sp>
        <p:nvSpPr>
          <p:cNvPr id="3" name="内容占位符 2"/>
          <p:cNvSpPr>
            <a:spLocks noGrp="1"/>
          </p:cNvSpPr>
          <p:nvPr>
            <p:ph idx="1"/>
          </p:nvPr>
        </p:nvSpPr>
        <p:spPr/>
        <p:txBody>
          <a:bodyPr/>
          <a:p>
            <a:pPr>
              <a:lnSpc>
                <a:spcPct val="150000"/>
              </a:lnSpc>
            </a:pPr>
            <a:r>
              <a:rPr lang="zh-CN" altLang="en-US"/>
              <a:t>也被称为酪氨酸蛋白激酶联受体，这主要是因为该类通路中涉及的酪氨酸蛋白激酶为非受体的胞质蛋白，而</a:t>
            </a:r>
            <a:r>
              <a:rPr lang="en-US" altLang="zh-CN"/>
              <a:t>RTK</a:t>
            </a:r>
            <a:r>
              <a:t>的信号通路中是直接将酪氨酸蛋白激酶作为细胞表面受体使用。细胞因子受体本身不具有酶活性，但他的胞内段具有酪氨酸蛋白激酶的结合位点，这类受体的活化机制和</a:t>
            </a:r>
            <a:r>
              <a:rPr lang="en-US" altLang="zh-CN"/>
              <a:t>RTK</a:t>
            </a:r>
            <a:r>
              <a:t>基本一致，并且激活的信号通路也多有重叠。</a:t>
            </a:r>
          </a:p>
          <a:p>
            <a:pPr>
              <a:lnSpc>
                <a:spcPct val="150000"/>
              </a:lnSpc>
            </a:pPr>
            <a:r>
              <a:t>与细胞因子受体相连的酪氨酸蛋白激酶相比</a:t>
            </a:r>
            <a:r>
              <a:rPr lang="en-US" altLang="zh-CN"/>
              <a:t>RTK</a:t>
            </a:r>
            <a:r>
              <a:t>是另一家族，一般称为</a:t>
            </a:r>
            <a:r>
              <a:rPr lang="en-US" altLang="zh-CN"/>
              <a:t>Jauns</a:t>
            </a:r>
            <a:r>
              <a:t>激酶（</a:t>
            </a:r>
            <a:r>
              <a:rPr lang="en-US" altLang="zh-CN"/>
              <a:t>JAK</a:t>
            </a:r>
            <a:r>
              <a:t>）。该类激酶的底物中具有一类新近发现的转录调节因子，称为信号转导子或者转录激活子（</a:t>
            </a:r>
            <a:r>
              <a:rPr lang="en-US" altLang="zh-CN"/>
              <a:t>STAT</a:t>
            </a:r>
            <a:r>
              <a:t>）具有信号转导和基因激活的双重活性。</a:t>
            </a:r>
          </a:p>
          <a:p>
            <a:pPr>
              <a:lnSpc>
                <a:spcPct val="150000"/>
              </a:lnSpc>
            </a:pPr>
          </a:p>
        </p:txBody>
      </p:sp>
      <p:cxnSp>
        <p:nvCxnSpPr>
          <p:cNvPr id="4" name="直接箭头连接符 3"/>
          <p:cNvCxnSpPr/>
          <p:nvPr/>
        </p:nvCxnSpPr>
        <p:spPr>
          <a:xfrm>
            <a:off x="5314315" y="3849370"/>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8139430" y="3870325"/>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a:off x="608330" y="4332605"/>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5522595" y="4332605"/>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直接箭头连接符 7"/>
          <p:cNvCxnSpPr/>
          <p:nvPr/>
        </p:nvCxnSpPr>
        <p:spPr>
          <a:xfrm>
            <a:off x="8738235" y="4332605"/>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a:off x="1100455" y="4693285"/>
            <a:ext cx="76073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JAK-STAT</a:t>
            </a:r>
            <a:r>
              <a:t>信号通路</a:t>
            </a:r>
          </a:p>
        </p:txBody>
      </p:sp>
      <p:pic>
        <p:nvPicPr>
          <p:cNvPr id="4" name="内容占位符 3"/>
          <p:cNvPicPr>
            <a:picLocks noChangeAspect="1"/>
          </p:cNvPicPr>
          <p:nvPr>
            <p:ph idx="1"/>
          </p:nvPr>
        </p:nvPicPr>
        <p:blipFill>
          <a:blip r:embed="rId1"/>
          <a:stretch>
            <a:fillRect/>
          </a:stretch>
        </p:blipFill>
        <p:spPr>
          <a:xfrm>
            <a:off x="4558665" y="1313815"/>
            <a:ext cx="7185660" cy="4759325"/>
          </a:xfrm>
          <a:prstGeom prst="rect">
            <a:avLst/>
          </a:prstGeom>
        </p:spPr>
      </p:pic>
      <p:sp>
        <p:nvSpPr>
          <p:cNvPr id="5" name="文本框 4"/>
          <p:cNvSpPr txBox="1"/>
          <p:nvPr/>
        </p:nvSpPr>
        <p:spPr>
          <a:xfrm>
            <a:off x="678815" y="1511300"/>
            <a:ext cx="3966210" cy="2861310"/>
          </a:xfrm>
          <a:prstGeom prst="rect">
            <a:avLst/>
          </a:prstGeom>
          <a:noFill/>
        </p:spPr>
        <p:txBody>
          <a:bodyPr wrap="square" rtlCol="0">
            <a:spAutoFit/>
          </a:bodyPr>
          <a:p>
            <a:pPr fontAlgn="auto">
              <a:lnSpc>
                <a:spcPct val="150000"/>
              </a:lnSpc>
            </a:pPr>
            <a:r>
              <a:rPr lang="en-US" altLang="zh-CN" sz="2400"/>
              <a:t>JAK</a:t>
            </a:r>
            <a:r>
              <a:rPr lang="zh-CN" altLang="en-US" sz="2400"/>
              <a:t>家族包括：</a:t>
            </a:r>
            <a:r>
              <a:rPr lang="en-US" altLang="zh-CN" sz="2400"/>
              <a:t>Jak1,Jak2,Jak3,Tyk2</a:t>
            </a:r>
            <a:endParaRPr lang="en-US" altLang="zh-CN" sz="2400"/>
          </a:p>
          <a:p>
            <a:pPr fontAlgn="auto">
              <a:lnSpc>
                <a:spcPct val="150000"/>
              </a:lnSpc>
            </a:pPr>
            <a:endParaRPr lang="en-US" altLang="zh-CN" sz="2400"/>
          </a:p>
          <a:p>
            <a:pPr fontAlgn="auto">
              <a:lnSpc>
                <a:spcPct val="150000"/>
              </a:lnSpc>
            </a:pPr>
            <a:r>
              <a:rPr lang="en-US" altLang="zh-CN" sz="2400"/>
              <a:t>N</a:t>
            </a:r>
            <a:r>
              <a:rPr lang="zh-CN" altLang="en-US" sz="2400"/>
              <a:t>段结合受体结构域</a:t>
            </a:r>
            <a:r>
              <a:rPr lang="en-US" altLang="zh-CN" sz="2400"/>
              <a:t>,C</a:t>
            </a:r>
            <a:r>
              <a:rPr lang="zh-CN" altLang="en-US" sz="2400"/>
              <a:t>端具有磷酸激酶活性</a:t>
            </a:r>
            <a:endParaRPr lang="zh-CN" altLang="en-US" sz="2400"/>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JAK-STAT</a:t>
            </a:r>
            <a:r>
              <a:rPr>
                <a:sym typeface="+mn-ea"/>
              </a:rPr>
              <a:t>信号通路：</a:t>
            </a:r>
            <a:endParaRPr lang="zh-CN" altLang="en-US"/>
          </a:p>
        </p:txBody>
      </p:sp>
      <p:sp>
        <p:nvSpPr>
          <p:cNvPr id="3" name="内容占位符 2"/>
          <p:cNvSpPr>
            <a:spLocks noGrp="1"/>
          </p:cNvSpPr>
          <p:nvPr>
            <p:ph idx="1"/>
          </p:nvPr>
        </p:nvSpPr>
        <p:spPr/>
        <p:txBody>
          <a:bodyPr>
            <a:noAutofit/>
          </a:bodyPr>
          <a:p>
            <a:pPr marL="285750" indent="-285750">
              <a:lnSpc>
                <a:spcPct val="150000"/>
              </a:lnSpc>
              <a:buFont typeface="Arial" panose="020B0604020202020204" pitchFamily="34" charset="0"/>
              <a:buChar char="•"/>
            </a:pPr>
            <a:r>
              <a:rPr sz="2400">
                <a:solidFill>
                  <a:schemeClr val="tx1"/>
                </a:solidFill>
                <a:sym typeface="+mn-ea"/>
              </a:rPr>
              <a:t>细胞因子与细胞因子受体结合                </a:t>
            </a:r>
            <a:endParaRPr sz="2400">
              <a:solidFill>
                <a:schemeClr val="tx1"/>
              </a:solidFill>
              <a:sym typeface="+mn-ea"/>
            </a:endParaRPr>
          </a:p>
          <a:p>
            <a:pPr marL="285750" indent="-285750">
              <a:lnSpc>
                <a:spcPct val="150000"/>
              </a:lnSpc>
              <a:buFont typeface="Arial" panose="020B0604020202020204" pitchFamily="34" charset="0"/>
              <a:buChar char="•"/>
            </a:pPr>
            <a:r>
              <a:rPr sz="2400">
                <a:solidFill>
                  <a:schemeClr val="tx1"/>
                </a:solidFill>
                <a:sym typeface="+mn-ea"/>
              </a:rPr>
              <a:t>受体二聚化、磷酸化                  </a:t>
            </a:r>
            <a:endParaRPr sz="2400">
              <a:solidFill>
                <a:schemeClr val="tx1"/>
              </a:solidFill>
              <a:sym typeface="+mn-ea"/>
            </a:endParaRPr>
          </a:p>
          <a:p>
            <a:pPr marL="285750" indent="-285750">
              <a:lnSpc>
                <a:spcPct val="150000"/>
              </a:lnSpc>
              <a:buFont typeface="Arial" panose="020B0604020202020204" pitchFamily="34" charset="0"/>
              <a:buChar char="•"/>
            </a:pPr>
            <a:r>
              <a:rPr sz="2400">
                <a:solidFill>
                  <a:schemeClr val="tx1"/>
                </a:solidFill>
                <a:sym typeface="+mn-ea"/>
              </a:rPr>
              <a:t>产生</a:t>
            </a:r>
            <a:r>
              <a:rPr lang="en-US" altLang="zh-CN" sz="2400">
                <a:solidFill>
                  <a:schemeClr val="tx1"/>
                </a:solidFill>
                <a:sym typeface="+mn-ea"/>
              </a:rPr>
              <a:t>JAK</a:t>
            </a:r>
            <a:r>
              <a:rPr sz="2400">
                <a:solidFill>
                  <a:schemeClr val="tx1"/>
                </a:solidFill>
                <a:sym typeface="+mn-ea"/>
              </a:rPr>
              <a:t>激酶活性</a:t>
            </a:r>
            <a:endParaRPr sz="2400">
              <a:solidFill>
                <a:schemeClr val="tx1"/>
              </a:solidFill>
              <a:sym typeface="+mn-ea"/>
            </a:endParaRPr>
          </a:p>
          <a:p>
            <a:pPr marL="285750" indent="-285750">
              <a:lnSpc>
                <a:spcPct val="150000"/>
              </a:lnSpc>
              <a:buFont typeface="Arial" panose="020B0604020202020204" pitchFamily="34" charset="0"/>
              <a:buChar char="•"/>
            </a:pPr>
            <a:r>
              <a:rPr lang="en-US" altLang="zh-CN" sz="2400">
                <a:solidFill>
                  <a:schemeClr val="tx1"/>
                </a:solidFill>
                <a:sym typeface="+mn-ea"/>
              </a:rPr>
              <a:t>JAK</a:t>
            </a:r>
            <a:r>
              <a:rPr sz="2400">
                <a:solidFill>
                  <a:schemeClr val="tx1"/>
                </a:solidFill>
                <a:sym typeface="+mn-ea"/>
              </a:rPr>
              <a:t>被磷酸化，磷酸酪氨酸残基作为结合位点                </a:t>
            </a:r>
            <a:endParaRPr sz="2400">
              <a:solidFill>
                <a:schemeClr val="tx1"/>
              </a:solidFill>
              <a:sym typeface="+mn-ea"/>
            </a:endParaRPr>
          </a:p>
          <a:p>
            <a:pPr marL="285750" indent="-285750">
              <a:lnSpc>
                <a:spcPct val="150000"/>
              </a:lnSpc>
              <a:buFont typeface="Arial" panose="020B0604020202020204" pitchFamily="34" charset="0"/>
              <a:buChar char="•"/>
            </a:pPr>
            <a:r>
              <a:rPr sz="2400">
                <a:solidFill>
                  <a:schemeClr val="tx1"/>
                </a:solidFill>
                <a:sym typeface="+mn-ea"/>
              </a:rPr>
              <a:t>结合</a:t>
            </a:r>
            <a:r>
              <a:rPr lang="en-US" altLang="zh-CN" sz="2400">
                <a:solidFill>
                  <a:schemeClr val="tx1"/>
                </a:solidFill>
                <a:sym typeface="+mn-ea"/>
              </a:rPr>
              <a:t>STAT</a:t>
            </a:r>
            <a:r>
              <a:rPr sz="2400">
                <a:solidFill>
                  <a:schemeClr val="tx1"/>
                </a:solidFill>
                <a:sym typeface="+mn-ea"/>
              </a:rPr>
              <a:t>，</a:t>
            </a:r>
            <a:r>
              <a:rPr lang="en-US" altLang="zh-CN" sz="2400">
                <a:solidFill>
                  <a:schemeClr val="tx1"/>
                </a:solidFill>
                <a:sym typeface="+mn-ea"/>
              </a:rPr>
              <a:t>STAT</a:t>
            </a:r>
            <a:r>
              <a:rPr sz="2400">
                <a:solidFill>
                  <a:schemeClr val="tx1"/>
                </a:solidFill>
                <a:sym typeface="+mn-ea"/>
              </a:rPr>
              <a:t>被磷酸化              </a:t>
            </a:r>
            <a:endParaRPr sz="2400">
              <a:solidFill>
                <a:schemeClr val="tx1"/>
              </a:solidFill>
              <a:sym typeface="+mn-ea"/>
            </a:endParaRPr>
          </a:p>
          <a:p>
            <a:pPr marL="285750" indent="-285750">
              <a:lnSpc>
                <a:spcPct val="150000"/>
              </a:lnSpc>
              <a:buFont typeface="Arial" panose="020B0604020202020204" pitchFamily="34" charset="0"/>
              <a:buChar char="•"/>
            </a:pPr>
            <a:r>
              <a:rPr sz="2400">
                <a:solidFill>
                  <a:schemeClr val="tx1"/>
                </a:solidFill>
                <a:sym typeface="+mn-ea"/>
              </a:rPr>
              <a:t>磷酸化的</a:t>
            </a:r>
            <a:r>
              <a:rPr lang="en-US" altLang="zh-CN" sz="2400">
                <a:solidFill>
                  <a:schemeClr val="tx1"/>
                </a:solidFill>
                <a:sym typeface="+mn-ea"/>
              </a:rPr>
              <a:t>STAT</a:t>
            </a:r>
            <a:r>
              <a:rPr sz="2400">
                <a:solidFill>
                  <a:schemeClr val="tx1"/>
                </a:solidFill>
                <a:sym typeface="+mn-ea"/>
              </a:rPr>
              <a:t>形成二聚体               </a:t>
            </a:r>
            <a:endParaRPr sz="2400">
              <a:solidFill>
                <a:schemeClr val="tx1"/>
              </a:solidFill>
              <a:sym typeface="+mn-ea"/>
            </a:endParaRPr>
          </a:p>
          <a:p>
            <a:pPr marL="285750" indent="-285750">
              <a:lnSpc>
                <a:spcPct val="150000"/>
              </a:lnSpc>
              <a:buFont typeface="Arial" panose="020B0604020202020204" pitchFamily="34" charset="0"/>
              <a:buChar char="•"/>
            </a:pPr>
            <a:r>
              <a:rPr sz="2400">
                <a:solidFill>
                  <a:schemeClr val="tx1"/>
                </a:solidFill>
                <a:sym typeface="+mn-ea"/>
              </a:rPr>
              <a:t>转移到细胞核内和特定元件结合，调节相关基因表达</a:t>
            </a:r>
            <a:endParaRPr sz="2400">
              <a:solidFill>
                <a:schemeClr val="tx1"/>
              </a:solidFill>
              <a:sym typeface="+mn-ea"/>
            </a:endParaRPr>
          </a:p>
          <a:p>
            <a:pPr marL="285750" indent="-285750"/>
            <a:endParaRPr lang="zh-CN" altLang="en-US" sz="2400">
              <a:solidFill>
                <a:schemeClr val="tx1"/>
              </a:solidFill>
              <a:sym typeface="+mn-ea"/>
            </a:endParaRPr>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wm#"/>
  <p:tag name="KSO_WM_TEMPLATE_CATEGORY" val="custom"/>
  <p:tag name="KSO_WM_TEMPLATE_INDEX" val="20205081"/>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2322</Words>
  <Application>WPS 演示</Application>
  <PresentationFormat>宽屏</PresentationFormat>
  <Paragraphs>103</Paragraphs>
  <Slides>15</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Arial</vt:lpstr>
      <vt:lpstr>宋体</vt:lpstr>
      <vt:lpstr>Wingdings</vt:lpstr>
      <vt:lpstr>微软雅黑</vt:lpstr>
      <vt:lpstr>Arial Unicode MS</vt:lpstr>
      <vt:lpstr>Office 主题​​</vt:lpstr>
      <vt:lpstr>细胞信号转导</vt:lpstr>
      <vt:lpstr>酶联受体的概念与基本类型</vt:lpstr>
      <vt:lpstr>受体酪氨酸激酶（RTK）</vt:lpstr>
      <vt:lpstr>PowerPoint 演示文稿</vt:lpstr>
      <vt:lpstr>从RTK到Ras的信号通路</vt:lpstr>
      <vt:lpstr>Ras激活的MAPK磷酸化级联反应</vt:lpstr>
      <vt:lpstr>细胞因子受体</vt:lpstr>
      <vt:lpstr>JAK-STAT信号通路</vt:lpstr>
      <vt:lpstr>PowerPoint 演示文稿</vt:lpstr>
      <vt:lpstr>其他细胞因子受体信号通路</vt:lpstr>
      <vt:lpstr>受体丝氨酸/苏氨酸蛋白激酶</vt:lpstr>
      <vt:lpstr>TGF-β-Smad信号通路</vt:lpstr>
      <vt:lpstr>复合的酶联受体信号通路举例</vt:lpstr>
      <vt:lpstr>PowerPoint 演示文稿</vt:lpstr>
      <vt:lpstr>PI3K-PKB通路</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Tsongfucius</cp:lastModifiedBy>
  <cp:revision>107</cp:revision>
  <dcterms:created xsi:type="dcterms:W3CDTF">2019-06-19T02:08:00Z</dcterms:created>
  <dcterms:modified xsi:type="dcterms:W3CDTF">2021-02-22T20:07:16Z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